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93" r:id="rId73"/>
    <p:sldId id="294" r:id="rId74"/>
    <p:sldId id="295" r:id="rId75"/>
    <p:sldId id="296" r:id="rId7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59" Target="slides/slide24.xml" Type="http://schemas.openxmlformats.org/officeDocument/2006/relationships/slide"/><Relationship Id="rId6" Target="fonts/font6.fntdata" Type="http://schemas.openxmlformats.org/officeDocument/2006/relationships/font"/><Relationship Id="rId60" Target="slides/slide25.xml" Type="http://schemas.openxmlformats.org/officeDocument/2006/relationships/slide"/><Relationship Id="rId61" Target="slides/slide26.xml" Type="http://schemas.openxmlformats.org/officeDocument/2006/relationships/slide"/><Relationship Id="rId62" Target="slides/slide27.xml" Type="http://schemas.openxmlformats.org/officeDocument/2006/relationships/slide"/><Relationship Id="rId63" Target="slides/slide28.xml" Type="http://schemas.openxmlformats.org/officeDocument/2006/relationships/slide"/><Relationship Id="rId64" Target="slides/slide29.xml" Type="http://schemas.openxmlformats.org/officeDocument/2006/relationships/slide"/><Relationship Id="rId65" Target="slides/slide30.xml" Type="http://schemas.openxmlformats.org/officeDocument/2006/relationships/slide"/><Relationship Id="rId66" Target="slides/slide31.xml" Type="http://schemas.openxmlformats.org/officeDocument/2006/relationships/slide"/><Relationship Id="rId67" Target="slides/slide32.xml" Type="http://schemas.openxmlformats.org/officeDocument/2006/relationships/slide"/><Relationship Id="rId68" Target="slides/slide33.xml" Type="http://schemas.openxmlformats.org/officeDocument/2006/relationships/slide"/><Relationship Id="rId69" Target="slides/slide34.xml" Type="http://schemas.openxmlformats.org/officeDocument/2006/relationships/slide"/><Relationship Id="rId7" Target="fonts/font7.fntdata" Type="http://schemas.openxmlformats.org/officeDocument/2006/relationships/font"/><Relationship Id="rId70" Target="slides/slide35.xml" Type="http://schemas.openxmlformats.org/officeDocument/2006/relationships/slide"/><Relationship Id="rId71" Target="slides/slide36.xml" Type="http://schemas.openxmlformats.org/officeDocument/2006/relationships/slide"/><Relationship Id="rId72" Target="slides/slide37.xml" Type="http://schemas.openxmlformats.org/officeDocument/2006/relationships/slide"/><Relationship Id="rId73" Target="slides/slide38.xml" Type="http://schemas.openxmlformats.org/officeDocument/2006/relationships/slide"/><Relationship Id="rId74" Target="slides/slide39.xml" Type="http://schemas.openxmlformats.org/officeDocument/2006/relationships/slide"/><Relationship Id="rId75" Target="slides/slide40.xml" Type="http://schemas.openxmlformats.org/officeDocument/2006/relationships/slide"/><Relationship Id="rId76" Target="slides/slide41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8216" y="4309539"/>
            <a:ext cx="6821081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JAVA OOP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8216" y="6202251"/>
            <a:ext cx="691578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ITP64 - Integrative Programming and Technologies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37360" y="2119272"/>
            <a:ext cx="9096124" cy="6393765"/>
          </a:xfrm>
          <a:custGeom>
            <a:avLst/>
            <a:gdLst/>
            <a:ahLst/>
            <a:cxnLst/>
            <a:rect r="r" b="b" t="t" l="l"/>
            <a:pathLst>
              <a:path h="6393765" w="9096124">
                <a:moveTo>
                  <a:pt x="0" y="0"/>
                </a:moveTo>
                <a:lnTo>
                  <a:pt x="9096124" y="0"/>
                </a:lnTo>
                <a:lnTo>
                  <a:pt x="9096124" y="6393765"/>
                </a:lnTo>
                <a:lnTo>
                  <a:pt x="0" y="6393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5871" y="4574359"/>
            <a:ext cx="7075790" cy="2201964"/>
          </a:xfrm>
          <a:custGeom>
            <a:avLst/>
            <a:gdLst/>
            <a:ahLst/>
            <a:cxnLst/>
            <a:rect r="r" b="b" t="t" l="l"/>
            <a:pathLst>
              <a:path h="2201964" w="7075790">
                <a:moveTo>
                  <a:pt x="0" y="0"/>
                </a:moveTo>
                <a:lnTo>
                  <a:pt x="7075790" y="0"/>
                </a:lnTo>
                <a:lnTo>
                  <a:pt x="7075790" y="2201963"/>
                </a:lnTo>
                <a:lnTo>
                  <a:pt x="0" y="220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551216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Memory Allocation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360" y="0"/>
            <a:ext cx="8593640" cy="10287000"/>
            <a:chOff x="0" y="0"/>
            <a:chExt cx="203701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11" cy="2438400"/>
            </a:xfrm>
            <a:custGeom>
              <a:avLst/>
              <a:gdLst/>
              <a:ahLst/>
              <a:cxnLst/>
              <a:rect r="r" b="b" t="t" l="l"/>
              <a:pathLst>
                <a:path h="2438400" w="2037011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67384" y="3896205"/>
            <a:ext cx="5756467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Bundle the data and methods that operate on the data in a single unit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6024361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1305676" y="5268621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4180" y="3063509"/>
            <a:ext cx="8799820" cy="4605239"/>
          </a:xfrm>
          <a:custGeom>
            <a:avLst/>
            <a:gdLst/>
            <a:ahLst/>
            <a:cxnLst/>
            <a:rect r="r" b="b" t="t" l="l"/>
            <a:pathLst>
              <a:path h="4605239" w="8799820">
                <a:moveTo>
                  <a:pt x="0" y="0"/>
                </a:moveTo>
                <a:lnTo>
                  <a:pt x="8799820" y="0"/>
                </a:lnTo>
                <a:lnTo>
                  <a:pt x="8799820" y="4605239"/>
                </a:lnTo>
                <a:lnTo>
                  <a:pt x="0" y="4605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67384" y="1982089"/>
            <a:ext cx="619191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Encapsulation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7384" y="5869376"/>
            <a:ext cx="5756467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- make fields private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- use setters and getters to ensure that fields can only be accessed and altered only in the same class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712311" y="2450624"/>
            <a:ext cx="9946224" cy="5635360"/>
          </a:xfrm>
          <a:custGeom>
            <a:avLst/>
            <a:gdLst/>
            <a:ahLst/>
            <a:cxnLst/>
            <a:rect r="r" b="b" t="t" l="l"/>
            <a:pathLst>
              <a:path h="5635360" w="9946224">
                <a:moveTo>
                  <a:pt x="0" y="0"/>
                </a:moveTo>
                <a:lnTo>
                  <a:pt x="9946223" y="0"/>
                </a:lnTo>
                <a:lnTo>
                  <a:pt x="9946223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76460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Abstraction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2767885"/>
            <a:ext cx="464398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Reduce complexity by hiding unecessary details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2082" y="4124245"/>
            <a:ext cx="4643986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Hides the implementation of a class and treat it as a blackbox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014727" y="3630640"/>
            <a:ext cx="9244573" cy="4794393"/>
          </a:xfrm>
          <a:custGeom>
            <a:avLst/>
            <a:gdLst/>
            <a:ahLst/>
            <a:cxnLst/>
            <a:rect r="r" b="b" t="t" l="l"/>
            <a:pathLst>
              <a:path h="4794393" w="9244573">
                <a:moveTo>
                  <a:pt x="0" y="0"/>
                </a:moveTo>
                <a:lnTo>
                  <a:pt x="9244573" y="0"/>
                </a:lnTo>
                <a:lnTo>
                  <a:pt x="9244573" y="4794393"/>
                </a:lnTo>
                <a:lnTo>
                  <a:pt x="0" y="479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517089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Coupling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2082" y="2817414"/>
            <a:ext cx="464398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The level of dependency between classes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2082" y="4095670"/>
            <a:ext cx="4643986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The more classes are coupled to each other, the more costly channges will be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755670" y="1388497"/>
            <a:ext cx="7569687" cy="7569687"/>
          </a:xfrm>
          <a:custGeom>
            <a:avLst/>
            <a:gdLst/>
            <a:ahLst/>
            <a:cxnLst/>
            <a:rect r="r" b="b" t="t" l="l"/>
            <a:pathLst>
              <a:path h="7569687" w="7569687">
                <a:moveTo>
                  <a:pt x="0" y="0"/>
                </a:moveTo>
                <a:lnTo>
                  <a:pt x="7569687" y="0"/>
                </a:lnTo>
                <a:lnTo>
                  <a:pt x="7569687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543091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Constructors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4670683"/>
            <a:ext cx="6139102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Constructors can be default, no-args or parameterized.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2082" y="5787748"/>
            <a:ext cx="6139102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If a class is written without any constructor, it will provide a </a:t>
            </a:r>
            <a:r>
              <a:rPr lang="en-US" sz="2399">
                <a:solidFill>
                  <a:srgbClr val="D9D9D9"/>
                </a:solidFill>
                <a:latin typeface="Poppins Italics"/>
              </a:rPr>
              <a:t>default constructor</a:t>
            </a:r>
            <a:r>
              <a:rPr lang="en-US" sz="2399">
                <a:solidFill>
                  <a:srgbClr val="D9D9D9"/>
                </a:solidFill>
                <a:latin typeface="Poppins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2082" y="7389853"/>
            <a:ext cx="621692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 Italics"/>
              </a:rPr>
              <a:t>No-args constructors</a:t>
            </a:r>
            <a:r>
              <a:rPr lang="en-US" sz="2399">
                <a:solidFill>
                  <a:srgbClr val="D9D9D9"/>
                </a:solidFill>
                <a:latin typeface="Poppins"/>
              </a:rPr>
              <a:t> are constructors that have no arguments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2082" y="8506184"/>
            <a:ext cx="5586559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 Italics"/>
              </a:rPr>
              <a:t>Parameterized constructors</a:t>
            </a:r>
            <a:r>
              <a:rPr lang="en-US" sz="2399">
                <a:solidFill>
                  <a:srgbClr val="D9D9D9"/>
                </a:solidFill>
                <a:latin typeface="Poppins"/>
              </a:rPr>
              <a:t> are constructors with arguments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2082" y="2582068"/>
            <a:ext cx="6139102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A constructor in java is similar to a method that has no return type and with the same name as the class. This is  used to create an instance of a class.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3672840"/>
            <a:ext cx="5820940" cy="242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Constructor overloading is the concept of having more than one constructor with different parameters so that every constructor can perform a different task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287620" y="2240902"/>
            <a:ext cx="6795606" cy="6195226"/>
          </a:xfrm>
          <a:custGeom>
            <a:avLst/>
            <a:gdLst/>
            <a:ahLst/>
            <a:cxnLst/>
            <a:rect r="r" b="b" t="t" l="l"/>
            <a:pathLst>
              <a:path h="6195226" w="6795606">
                <a:moveTo>
                  <a:pt x="0" y="0"/>
                </a:moveTo>
                <a:lnTo>
                  <a:pt x="6795605" y="0"/>
                </a:lnTo>
                <a:lnTo>
                  <a:pt x="6795605" y="6195226"/>
                </a:lnTo>
                <a:lnTo>
                  <a:pt x="0" y="6195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582094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Constructor Overloading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2082" y="6465571"/>
            <a:ext cx="5820940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This can be done by having multiple constructors with different parameters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2082" y="8176181"/>
            <a:ext cx="5820940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The </a:t>
            </a:r>
            <a:r>
              <a:rPr lang="en-US" sz="2399">
                <a:solidFill>
                  <a:srgbClr val="D9D9D9"/>
                </a:solidFill>
                <a:latin typeface="Poppins Italics"/>
              </a:rPr>
              <a:t>this</a:t>
            </a:r>
            <a:r>
              <a:rPr lang="en-US" sz="2399">
                <a:solidFill>
                  <a:srgbClr val="D9D9D9"/>
                </a:solidFill>
                <a:latin typeface="Poppins"/>
              </a:rPr>
              <a:t> keyword refers to the current object in a method or constructor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401128" y="0"/>
            <a:ext cx="5443436" cy="5143500"/>
            <a:chOff x="0" y="0"/>
            <a:chExt cx="1290296" cy="1219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68329" y="985175"/>
            <a:ext cx="268720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Static Fields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68329" y="1535140"/>
            <a:ext cx="4109035" cy="242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Use static fields where a value is independent of objects but needed to be shared on all objects of the same class.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844564" y="0"/>
            <a:ext cx="5443436" cy="5143500"/>
            <a:chOff x="0" y="0"/>
            <a:chExt cx="1290296" cy="1219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511765" y="985175"/>
            <a:ext cx="268720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Static Methods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11765" y="1535140"/>
            <a:ext cx="4109035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Poppins"/>
              </a:rPr>
              <a:t>Static methods can only see other static members of the same class.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401128" y="5143500"/>
            <a:ext cx="5443436" cy="5143500"/>
            <a:chOff x="0" y="0"/>
            <a:chExt cx="1290296" cy="1219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68329" y="6128675"/>
            <a:ext cx="268720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Static class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68329" y="6678640"/>
            <a:ext cx="4661578" cy="339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Poppins"/>
              </a:rPr>
              <a:t>A static class is a class that is created inside a class, is called a static nested class in Java. It cannot access non-static data members and methods. It can be accessed by outer class name.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844564" y="5143500"/>
            <a:ext cx="5443436" cy="5143500"/>
            <a:chOff x="0" y="0"/>
            <a:chExt cx="1290296" cy="1219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511765" y="5740055"/>
            <a:ext cx="410903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Why is the main method static?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11765" y="6678640"/>
            <a:ext cx="4109035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This is to enable the Java runtime to directly call the main method without having to create an object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1496" y="1545749"/>
            <a:ext cx="362702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Static Members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1496" y="3467389"/>
            <a:ext cx="4643986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545454"/>
                </a:solidFill>
                <a:latin typeface="Poppins"/>
              </a:rPr>
              <a:t>In OOP, a class can have 2 types of members: instance and static. Members can be fields or methods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-1201801" y="5219620"/>
            <a:ext cx="8127642" cy="6605556"/>
          </a:xfrm>
          <a:custGeom>
            <a:avLst/>
            <a:gdLst/>
            <a:ahLst/>
            <a:cxnLst/>
            <a:rect r="r" b="b" t="t" l="l"/>
            <a:pathLst>
              <a:path h="6605556" w="8127642">
                <a:moveTo>
                  <a:pt x="0" y="0"/>
                </a:moveTo>
                <a:lnTo>
                  <a:pt x="8127642" y="0"/>
                </a:lnTo>
                <a:lnTo>
                  <a:pt x="8127642" y="6605556"/>
                </a:lnTo>
                <a:lnTo>
                  <a:pt x="0" y="660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21496" y="5998703"/>
            <a:ext cx="464398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545454"/>
                </a:solidFill>
                <a:latin typeface="Poppins"/>
              </a:rPr>
              <a:t>Instance members belong to instances or objects.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1496" y="7558467"/>
            <a:ext cx="464398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545454"/>
                </a:solidFill>
                <a:latin typeface="Poppins"/>
              </a:rPr>
              <a:t>Static or class members belong to a class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44475"/>
            <a:chOff x="0" y="0"/>
            <a:chExt cx="4816593" cy="1196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6899"/>
            </a:xfrm>
            <a:custGeom>
              <a:avLst/>
              <a:gdLst/>
              <a:ahLst/>
              <a:cxnLst/>
              <a:rect r="r" b="b" t="t" l="l"/>
              <a:pathLst>
                <a:path h="11968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234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21466" y="5428103"/>
            <a:ext cx="14445067" cy="336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545454"/>
                </a:solidFill>
                <a:latin typeface="Poppins"/>
              </a:rPr>
              <a:t>In Java, Inheritance is the mechanism in Java by which one class is allowed to inherit the features(fields and methods) of another class. </a:t>
            </a: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  <a:r>
              <a:rPr lang="en-US" sz="2799">
                <a:solidFill>
                  <a:srgbClr val="545454"/>
                </a:solidFill>
                <a:latin typeface="Poppins"/>
              </a:rPr>
              <a:t>In Java, Inheritance means creating new classes based on existing ones. A class that inherits from another class can reuse the methods and fields of that class. In addition, you can add new fields and methods to your current class as well.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4727" y="2546276"/>
            <a:ext cx="46681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Inheritance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86888" y="629992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4255742"/>
            <a:ext cx="6212838" cy="288733"/>
            <a:chOff x="0" y="0"/>
            <a:chExt cx="1636303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5251" y="1922519"/>
            <a:ext cx="7124049" cy="6710179"/>
            <a:chOff x="0" y="0"/>
            <a:chExt cx="1688663" cy="1590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8663" cy="1590561"/>
            </a:xfrm>
            <a:custGeom>
              <a:avLst/>
              <a:gdLst/>
              <a:ahLst/>
              <a:cxnLst/>
              <a:rect r="r" b="b" t="t" l="l"/>
              <a:pathLst>
                <a:path h="1590561" w="1688663">
                  <a:moveTo>
                    <a:pt x="0" y="0"/>
                  </a:moveTo>
                  <a:lnTo>
                    <a:pt x="1688663" y="0"/>
                  </a:lnTo>
                  <a:lnTo>
                    <a:pt x="1688663" y="1590561"/>
                  </a:lnTo>
                  <a:lnTo>
                    <a:pt x="0" y="1590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88663" cy="1628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79392" y="4816900"/>
            <a:ext cx="6635768" cy="2416386"/>
          </a:xfrm>
          <a:custGeom>
            <a:avLst/>
            <a:gdLst/>
            <a:ahLst/>
            <a:cxnLst/>
            <a:rect r="r" b="b" t="t" l="l"/>
            <a:pathLst>
              <a:path h="2416386" w="6635768">
                <a:moveTo>
                  <a:pt x="0" y="0"/>
                </a:moveTo>
                <a:lnTo>
                  <a:pt x="6635767" y="0"/>
                </a:lnTo>
                <a:lnTo>
                  <a:pt x="6635767" y="2416386"/>
                </a:lnTo>
                <a:lnTo>
                  <a:pt x="0" y="241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668" y="1351809"/>
            <a:ext cx="6821081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Inheritance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1668" y="3825254"/>
            <a:ext cx="880358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 A class that is derived from another class is called a subclass (also a derived class, extended class, or child class).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1668" y="5105400"/>
            <a:ext cx="880358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 The class from which the subclass is derived is called a superclass (also a base class or a parent class).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1668" y="6387465"/>
            <a:ext cx="8651938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Excepting Object, which has no superclass, every class has one and only one direct superclass (single inheritance). In the absence of any other explicit superclass, every class is implicitly a subclass of Object.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23052" y="2948692"/>
            <a:ext cx="9806829" cy="6309608"/>
          </a:xfrm>
          <a:custGeom>
            <a:avLst/>
            <a:gdLst/>
            <a:ahLst/>
            <a:cxnLst/>
            <a:rect r="r" b="b" t="t" l="l"/>
            <a:pathLst>
              <a:path h="6309608" w="9806829">
                <a:moveTo>
                  <a:pt x="0" y="0"/>
                </a:moveTo>
                <a:lnTo>
                  <a:pt x="9806830" y="0"/>
                </a:lnTo>
                <a:lnTo>
                  <a:pt x="9806830" y="6309608"/>
                </a:lnTo>
                <a:lnTo>
                  <a:pt x="0" y="6309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604845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The Object class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2082" y="3580448"/>
            <a:ext cx="5732820" cy="436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This class consists of static utility methods for operating on objects. These utilities include null-safe or null-tolerant methods for computing the hash code of an object, returning a string for an object, and comparing two objects.</a:t>
            </a:r>
          </a:p>
          <a:p>
            <a:pPr>
              <a:lnSpc>
                <a:spcPts val="3839"/>
              </a:lnSpc>
            </a:pPr>
          </a:p>
          <a:p>
            <a:pPr>
              <a:lnSpc>
                <a:spcPts val="383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814236" y="3101584"/>
            <a:ext cx="10445064" cy="6156716"/>
          </a:xfrm>
          <a:custGeom>
            <a:avLst/>
            <a:gdLst/>
            <a:ahLst/>
            <a:cxnLst/>
            <a:rect r="r" b="b" t="t" l="l"/>
            <a:pathLst>
              <a:path h="6156716" w="10445064">
                <a:moveTo>
                  <a:pt x="0" y="0"/>
                </a:moveTo>
                <a:lnTo>
                  <a:pt x="10445064" y="0"/>
                </a:lnTo>
                <a:lnTo>
                  <a:pt x="10445064" y="6156716"/>
                </a:lnTo>
                <a:lnTo>
                  <a:pt x="0" y="615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Programming Paradigms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0572" y="3044434"/>
            <a:ext cx="447513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ways or syles of writing codes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1668" y="771525"/>
            <a:ext cx="6821081" cy="471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Constructor and Inheritance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31668" y="5851304"/>
            <a:ext cx="8651938" cy="374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The super keyword refers to superclass (parent) objects.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It is used to call superclass methods, and to access the superclass constructor.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The most common use of the super keyword is to eliminate the confusion between superclasses and subclasses that have methods with the same name.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60213" y="3517453"/>
            <a:ext cx="7692080" cy="3846040"/>
          </a:xfrm>
          <a:custGeom>
            <a:avLst/>
            <a:gdLst/>
            <a:ahLst/>
            <a:cxnLst/>
            <a:rect r="r" b="b" t="t" l="l"/>
            <a:pathLst>
              <a:path h="3846040" w="7692080">
                <a:moveTo>
                  <a:pt x="0" y="0"/>
                </a:moveTo>
                <a:lnTo>
                  <a:pt x="7692080" y="0"/>
                </a:lnTo>
                <a:lnTo>
                  <a:pt x="7692080" y="3846040"/>
                </a:lnTo>
                <a:lnTo>
                  <a:pt x="0" y="3846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4181" y="495565"/>
            <a:ext cx="11420188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Access Modifiers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68" y="2577557"/>
            <a:ext cx="7936883" cy="668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7" indent="-259078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FFFFFF"/>
                </a:solidFill>
                <a:latin typeface="Open Sans Bold"/>
              </a:rPr>
              <a:t>Private: </a:t>
            </a:r>
            <a:r>
              <a:rPr lang="en-US" sz="2399">
                <a:solidFill>
                  <a:srgbClr val="FFFFFF"/>
                </a:solidFill>
                <a:latin typeface="Open Sans Light"/>
              </a:rPr>
              <a:t>The access level of a private modifier is only within the class. It cannot be accessed from outside the class.</a:t>
            </a:r>
          </a:p>
          <a:p>
            <a:pPr marL="518157" indent="-259078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FFFFFF"/>
                </a:solidFill>
                <a:latin typeface="Open Sans Bold"/>
              </a:rPr>
              <a:t>Default:</a:t>
            </a:r>
            <a:r>
              <a:rPr lang="en-US" sz="2399">
                <a:solidFill>
                  <a:srgbClr val="FFFFFF"/>
                </a:solidFill>
                <a:latin typeface="Open Sans Light"/>
              </a:rPr>
              <a:t> The access level of a default modifier is only within the package. It cannot be accessed from outside the package. If you do not specify any access level, it will be the default.</a:t>
            </a:r>
          </a:p>
          <a:p>
            <a:pPr marL="518157" indent="-259078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FFFFFF"/>
                </a:solidFill>
                <a:latin typeface="Open Sans Bold"/>
              </a:rPr>
              <a:t>Protected: </a:t>
            </a:r>
            <a:r>
              <a:rPr lang="en-US" sz="2399">
                <a:solidFill>
                  <a:srgbClr val="FFFFFF"/>
                </a:solidFill>
                <a:latin typeface="Open Sans Light"/>
              </a:rPr>
              <a:t>The access level of a protected modifier is within the package and outside the package through child class. If you do not make the child class, it cannot be accessed from outside the package.</a:t>
            </a:r>
          </a:p>
          <a:p>
            <a:pPr marL="518157" indent="-259078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FFFFFF"/>
                </a:solidFill>
                <a:latin typeface="Open Sans Bold"/>
              </a:rPr>
              <a:t>Public:</a:t>
            </a:r>
            <a:r>
              <a:rPr lang="en-US" sz="2399">
                <a:solidFill>
                  <a:srgbClr val="FFFFFF"/>
                </a:solidFill>
                <a:latin typeface="Open Sans Light"/>
              </a:rPr>
              <a:t> The access level of a public modifier is everywhere. It can be accessed from within the class, outside the class, within the package and outside the package.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2082" y="4650450"/>
            <a:ext cx="6350368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Override a method declared in a base class</a:t>
            </a:r>
          </a:p>
          <a:p>
            <a:pPr>
              <a:lnSpc>
                <a:spcPts val="3839"/>
              </a:lnSpc>
            </a:pP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Uses the @Override annotation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46850" y="2119272"/>
            <a:ext cx="7159808" cy="5834320"/>
          </a:xfrm>
          <a:custGeom>
            <a:avLst/>
            <a:gdLst/>
            <a:ahLst/>
            <a:cxnLst/>
            <a:rect r="r" b="b" t="t" l="l"/>
            <a:pathLst>
              <a:path h="5834320" w="7159808">
                <a:moveTo>
                  <a:pt x="0" y="0"/>
                </a:moveTo>
                <a:lnTo>
                  <a:pt x="7159809" y="0"/>
                </a:lnTo>
                <a:lnTo>
                  <a:pt x="7159809" y="5834321"/>
                </a:lnTo>
                <a:lnTo>
                  <a:pt x="0" y="583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2082" y="1545749"/>
            <a:ext cx="4504588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Method Overriding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3500" y="2230623"/>
            <a:ext cx="11573483" cy="5825753"/>
          </a:xfrm>
          <a:custGeom>
            <a:avLst/>
            <a:gdLst/>
            <a:ahLst/>
            <a:cxnLst/>
            <a:rect r="r" b="b" t="t" l="l"/>
            <a:pathLst>
              <a:path h="5825753" w="11573483">
                <a:moveTo>
                  <a:pt x="0" y="0"/>
                </a:moveTo>
                <a:lnTo>
                  <a:pt x="11573483" y="0"/>
                </a:lnTo>
                <a:lnTo>
                  <a:pt x="11573483" y="5825754"/>
                </a:lnTo>
                <a:lnTo>
                  <a:pt x="0" y="5825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7902" y="3105656"/>
            <a:ext cx="11932195" cy="6152644"/>
          </a:xfrm>
          <a:custGeom>
            <a:avLst/>
            <a:gdLst/>
            <a:ahLst/>
            <a:cxnLst/>
            <a:rect r="r" b="b" t="t" l="l"/>
            <a:pathLst>
              <a:path h="6152644" w="11932195">
                <a:moveTo>
                  <a:pt x="0" y="0"/>
                </a:moveTo>
                <a:lnTo>
                  <a:pt x="11932196" y="0"/>
                </a:lnTo>
                <a:lnTo>
                  <a:pt x="11932196" y="6152644"/>
                </a:lnTo>
                <a:lnTo>
                  <a:pt x="0" y="6152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438278" y="2119272"/>
            <a:ext cx="8494289" cy="6279469"/>
          </a:xfrm>
          <a:custGeom>
            <a:avLst/>
            <a:gdLst/>
            <a:ahLst/>
            <a:cxnLst/>
            <a:rect r="r" b="b" t="t" l="l"/>
            <a:pathLst>
              <a:path h="6279469" w="8494289">
                <a:moveTo>
                  <a:pt x="0" y="0"/>
                </a:moveTo>
                <a:lnTo>
                  <a:pt x="8494289" y="0"/>
                </a:lnTo>
                <a:lnTo>
                  <a:pt x="8494289" y="6279470"/>
                </a:lnTo>
                <a:lnTo>
                  <a:pt x="0" y="6279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582094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Polymorphism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2767885"/>
            <a:ext cx="4643986" cy="242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Polymorphism means "many forms", and it occurs when we have many classes that are related to each other by inheritance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4351020"/>
            <a:ext cx="4643986" cy="290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Abstract class: is a restricted class that cannot be used to create objects (to access it, it must be inherited from another class).</a:t>
            </a:r>
          </a:p>
          <a:p>
            <a:pPr>
              <a:lnSpc>
                <a:spcPts val="3839"/>
              </a:lnSpc>
            </a:pP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73528" y="2085075"/>
            <a:ext cx="7823788" cy="6569341"/>
          </a:xfrm>
          <a:custGeom>
            <a:avLst/>
            <a:gdLst/>
            <a:ahLst/>
            <a:cxnLst/>
            <a:rect r="r" b="b" t="t" l="l"/>
            <a:pathLst>
              <a:path h="6569341" w="7823788">
                <a:moveTo>
                  <a:pt x="0" y="0"/>
                </a:moveTo>
                <a:lnTo>
                  <a:pt x="7823788" y="0"/>
                </a:lnTo>
                <a:lnTo>
                  <a:pt x="7823788" y="6569341"/>
                </a:lnTo>
                <a:lnTo>
                  <a:pt x="0" y="6569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3627020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Abstract class and methods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2082" y="7143751"/>
            <a:ext cx="4643986" cy="290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Abstract method: can only be used in an abstract class, and it does not have a body. The body is provided by the subclass (inherited from).</a:t>
            </a:r>
          </a:p>
          <a:p>
            <a:pPr>
              <a:lnSpc>
                <a:spcPts val="383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5196086"/>
            <a:ext cx="4643986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A final class is a class that cannot be extended anymore or cannot have a subclass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16709" y="1290520"/>
            <a:ext cx="7937428" cy="7705959"/>
          </a:xfrm>
          <a:custGeom>
            <a:avLst/>
            <a:gdLst/>
            <a:ahLst/>
            <a:cxnLst/>
            <a:rect r="r" b="b" t="t" l="l"/>
            <a:pathLst>
              <a:path h="7705959" w="7937428">
                <a:moveTo>
                  <a:pt x="0" y="0"/>
                </a:moveTo>
                <a:lnTo>
                  <a:pt x="7937427" y="0"/>
                </a:lnTo>
                <a:lnTo>
                  <a:pt x="7937427" y="7705960"/>
                </a:lnTo>
                <a:lnTo>
                  <a:pt x="0" y="7705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3627020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Final classes and methods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2082" y="6845816"/>
            <a:ext cx="464398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A final method is a method that cannot be overridden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3717221"/>
            <a:ext cx="4643986" cy="242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As a general rule, deep inheritance must be avoided because classes that are involved in inheritance is tightly coupled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266277" y="2486665"/>
            <a:ext cx="8838290" cy="5647441"/>
          </a:xfrm>
          <a:custGeom>
            <a:avLst/>
            <a:gdLst/>
            <a:ahLst/>
            <a:cxnLst/>
            <a:rect r="r" b="b" t="t" l="l"/>
            <a:pathLst>
              <a:path h="5647441" w="8838290">
                <a:moveTo>
                  <a:pt x="0" y="0"/>
                </a:moveTo>
                <a:lnTo>
                  <a:pt x="8838291" y="0"/>
                </a:lnTo>
                <a:lnTo>
                  <a:pt x="8838291" y="5647441"/>
                </a:lnTo>
                <a:lnTo>
                  <a:pt x="0" y="5647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434207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Deep Inheritance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082" y="3717221"/>
            <a:ext cx="4643986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In java, only single inheritance is allowed.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359936" y="3441255"/>
            <a:ext cx="8650972" cy="4103128"/>
          </a:xfrm>
          <a:custGeom>
            <a:avLst/>
            <a:gdLst/>
            <a:ahLst/>
            <a:cxnLst/>
            <a:rect r="r" b="b" t="t" l="l"/>
            <a:pathLst>
              <a:path h="4103128" w="8650972">
                <a:moveTo>
                  <a:pt x="0" y="0"/>
                </a:moveTo>
                <a:lnTo>
                  <a:pt x="8650972" y="0"/>
                </a:lnTo>
                <a:lnTo>
                  <a:pt x="8650972" y="4103128"/>
                </a:lnTo>
                <a:lnTo>
                  <a:pt x="0" y="4103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434207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Multiple  Inheritance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01555" y="2828826"/>
            <a:ext cx="5069532" cy="6139167"/>
          </a:xfrm>
          <a:custGeom>
            <a:avLst/>
            <a:gdLst/>
            <a:ahLst/>
            <a:cxnLst/>
            <a:rect r="r" b="b" t="t" l="l"/>
            <a:pathLst>
              <a:path h="6139167" w="5069532">
                <a:moveTo>
                  <a:pt x="0" y="0"/>
                </a:moveTo>
                <a:lnTo>
                  <a:pt x="5069532" y="0"/>
                </a:lnTo>
                <a:lnTo>
                  <a:pt x="5069532" y="6139167"/>
                </a:lnTo>
                <a:lnTo>
                  <a:pt x="0" y="6139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81806" y="2828826"/>
            <a:ext cx="4655781" cy="6129358"/>
          </a:xfrm>
          <a:custGeom>
            <a:avLst/>
            <a:gdLst/>
            <a:ahLst/>
            <a:cxnLst/>
            <a:rect r="r" b="b" t="t" l="l"/>
            <a:pathLst>
              <a:path h="6129358" w="4655781">
                <a:moveTo>
                  <a:pt x="0" y="0"/>
                </a:moveTo>
                <a:lnTo>
                  <a:pt x="4655781" y="0"/>
                </a:lnTo>
                <a:lnTo>
                  <a:pt x="4655781" y="6129358"/>
                </a:lnTo>
                <a:lnTo>
                  <a:pt x="0" y="6129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Programming Paradigms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296736" y="574034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7"/>
                </a:lnTo>
                <a:lnTo>
                  <a:pt x="0" y="65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346002" y="1647429"/>
            <a:ext cx="6678840" cy="2938072"/>
          </a:xfrm>
          <a:custGeom>
            <a:avLst/>
            <a:gdLst/>
            <a:ahLst/>
            <a:cxnLst/>
            <a:rect r="r" b="b" t="t" l="l"/>
            <a:pathLst>
              <a:path h="2938072" w="6678840">
                <a:moveTo>
                  <a:pt x="0" y="0"/>
                </a:moveTo>
                <a:lnTo>
                  <a:pt x="6678841" y="0"/>
                </a:lnTo>
                <a:lnTo>
                  <a:pt x="6678841" y="2938072"/>
                </a:lnTo>
                <a:lnTo>
                  <a:pt x="0" y="2938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01" r="0" b="-630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16732" y="4883158"/>
            <a:ext cx="8937381" cy="1714376"/>
          </a:xfrm>
          <a:custGeom>
            <a:avLst/>
            <a:gdLst/>
            <a:ahLst/>
            <a:cxnLst/>
            <a:rect r="r" b="b" t="t" l="l"/>
            <a:pathLst>
              <a:path h="1714376" w="8937381">
                <a:moveTo>
                  <a:pt x="0" y="0"/>
                </a:moveTo>
                <a:lnTo>
                  <a:pt x="8937381" y="0"/>
                </a:lnTo>
                <a:lnTo>
                  <a:pt x="8937381" y="1714375"/>
                </a:lnTo>
                <a:lnTo>
                  <a:pt x="0" y="1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32025" y="6795369"/>
            <a:ext cx="8506795" cy="1928468"/>
          </a:xfrm>
          <a:custGeom>
            <a:avLst/>
            <a:gdLst/>
            <a:ahLst/>
            <a:cxnLst/>
            <a:rect r="r" b="b" t="t" l="l"/>
            <a:pathLst>
              <a:path h="1928468" w="8506795">
                <a:moveTo>
                  <a:pt x="0" y="0"/>
                </a:moveTo>
                <a:lnTo>
                  <a:pt x="8506795" y="0"/>
                </a:lnTo>
                <a:lnTo>
                  <a:pt x="8506795" y="1928468"/>
                </a:lnTo>
                <a:lnTo>
                  <a:pt x="0" y="192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2082" y="3002165"/>
            <a:ext cx="4643986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interfaces are used to build loosely-coupled, extensible, testable applications.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2082" y="1545749"/>
            <a:ext cx="434207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Interfaces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2082" y="4859888"/>
            <a:ext cx="4643986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Abstraction hides the implementation details of classes and only expose what is necessary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2082" y="7203386"/>
            <a:ext cx="4643986" cy="242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An interface is a type similar to a class but only includes method declaration/ signatures and no implementation.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296736" y="574034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7"/>
                </a:lnTo>
                <a:lnTo>
                  <a:pt x="0" y="65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402026" y="1028700"/>
            <a:ext cx="8566794" cy="4254144"/>
          </a:xfrm>
          <a:custGeom>
            <a:avLst/>
            <a:gdLst/>
            <a:ahLst/>
            <a:cxnLst/>
            <a:rect r="r" b="b" t="t" l="l"/>
            <a:pathLst>
              <a:path h="4254144" w="8566794">
                <a:moveTo>
                  <a:pt x="0" y="0"/>
                </a:moveTo>
                <a:lnTo>
                  <a:pt x="8566793" y="0"/>
                </a:lnTo>
                <a:lnTo>
                  <a:pt x="8566793" y="4254144"/>
                </a:lnTo>
                <a:lnTo>
                  <a:pt x="0" y="4254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02026" y="5532843"/>
            <a:ext cx="8566794" cy="4510141"/>
          </a:xfrm>
          <a:custGeom>
            <a:avLst/>
            <a:gdLst/>
            <a:ahLst/>
            <a:cxnLst/>
            <a:rect r="r" b="b" t="t" l="l"/>
            <a:pathLst>
              <a:path h="4510141" w="8566794">
                <a:moveTo>
                  <a:pt x="0" y="0"/>
                </a:moveTo>
                <a:lnTo>
                  <a:pt x="8566793" y="0"/>
                </a:lnTo>
                <a:lnTo>
                  <a:pt x="8566793" y="4510141"/>
                </a:lnTo>
                <a:lnTo>
                  <a:pt x="0" y="4510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434207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Tight Coupling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296736" y="574034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7"/>
                </a:lnTo>
                <a:lnTo>
                  <a:pt x="0" y="65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489094" y="1602899"/>
            <a:ext cx="8392656" cy="7433496"/>
          </a:xfrm>
          <a:custGeom>
            <a:avLst/>
            <a:gdLst/>
            <a:ahLst/>
            <a:cxnLst/>
            <a:rect r="r" b="b" t="t" l="l"/>
            <a:pathLst>
              <a:path h="7433496" w="8392656">
                <a:moveTo>
                  <a:pt x="0" y="0"/>
                </a:moveTo>
                <a:lnTo>
                  <a:pt x="8392657" y="0"/>
                </a:lnTo>
                <a:lnTo>
                  <a:pt x="8392657" y="7433496"/>
                </a:lnTo>
                <a:lnTo>
                  <a:pt x="0" y="743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34207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Using Interfaces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296736" y="574034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7"/>
                </a:lnTo>
                <a:lnTo>
                  <a:pt x="0" y="65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256330" y="2592801"/>
            <a:ext cx="8858184" cy="5393920"/>
          </a:xfrm>
          <a:custGeom>
            <a:avLst/>
            <a:gdLst/>
            <a:ahLst/>
            <a:cxnLst/>
            <a:rect r="r" b="b" t="t" l="l"/>
            <a:pathLst>
              <a:path h="5393920" w="8858184">
                <a:moveTo>
                  <a:pt x="0" y="0"/>
                </a:moveTo>
                <a:lnTo>
                  <a:pt x="8858184" y="0"/>
                </a:lnTo>
                <a:lnTo>
                  <a:pt x="8858184" y="5393920"/>
                </a:lnTo>
                <a:lnTo>
                  <a:pt x="0" y="539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64398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Dependency Injection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4859888"/>
            <a:ext cx="4643986" cy="242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A </a:t>
            </a:r>
            <a:r>
              <a:rPr lang="en-US" sz="2399">
                <a:solidFill>
                  <a:srgbClr val="D9D9D9"/>
                </a:solidFill>
                <a:latin typeface="Poppins Bold"/>
              </a:rPr>
              <a:t>dependency injection</a:t>
            </a:r>
            <a:r>
              <a:rPr lang="en-US" sz="2399">
                <a:solidFill>
                  <a:srgbClr val="D9D9D9"/>
                </a:solidFill>
                <a:latin typeface="Poppins"/>
              </a:rPr>
              <a:t> is a strategy that is used to separate the creation of dependency objects from the class that needs them.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296736" y="574034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7"/>
                </a:lnTo>
                <a:lnTo>
                  <a:pt x="0" y="65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486919" y="1602899"/>
            <a:ext cx="8397006" cy="3402380"/>
          </a:xfrm>
          <a:custGeom>
            <a:avLst/>
            <a:gdLst/>
            <a:ahLst/>
            <a:cxnLst/>
            <a:rect r="r" b="b" t="t" l="l"/>
            <a:pathLst>
              <a:path h="3402380" w="8397006">
                <a:moveTo>
                  <a:pt x="0" y="0"/>
                </a:moveTo>
                <a:lnTo>
                  <a:pt x="8397007" y="0"/>
                </a:lnTo>
                <a:lnTo>
                  <a:pt x="8397007" y="3402380"/>
                </a:lnTo>
                <a:lnTo>
                  <a:pt x="0" y="3402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86919" y="5986354"/>
            <a:ext cx="8397006" cy="2406160"/>
          </a:xfrm>
          <a:custGeom>
            <a:avLst/>
            <a:gdLst/>
            <a:ahLst/>
            <a:cxnLst/>
            <a:rect r="r" b="b" t="t" l="l"/>
            <a:pathLst>
              <a:path h="2406160" w="8397006">
                <a:moveTo>
                  <a:pt x="0" y="0"/>
                </a:moveTo>
                <a:lnTo>
                  <a:pt x="8397007" y="0"/>
                </a:lnTo>
                <a:lnTo>
                  <a:pt x="8397007" y="2406159"/>
                </a:lnTo>
                <a:lnTo>
                  <a:pt x="0" y="2406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464398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Constructor Injection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296736" y="574034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7"/>
                </a:lnTo>
                <a:lnTo>
                  <a:pt x="0" y="65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486919" y="5740346"/>
            <a:ext cx="8397006" cy="2729891"/>
          </a:xfrm>
          <a:custGeom>
            <a:avLst/>
            <a:gdLst/>
            <a:ahLst/>
            <a:cxnLst/>
            <a:rect r="r" b="b" t="t" l="l"/>
            <a:pathLst>
              <a:path h="2729891" w="8397006">
                <a:moveTo>
                  <a:pt x="0" y="0"/>
                </a:moveTo>
                <a:lnTo>
                  <a:pt x="8397007" y="0"/>
                </a:lnTo>
                <a:lnTo>
                  <a:pt x="8397007" y="2729891"/>
                </a:lnTo>
                <a:lnTo>
                  <a:pt x="0" y="2729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56391" y="1179596"/>
            <a:ext cx="8458063" cy="4237507"/>
          </a:xfrm>
          <a:custGeom>
            <a:avLst/>
            <a:gdLst/>
            <a:ahLst/>
            <a:cxnLst/>
            <a:rect r="r" b="b" t="t" l="l"/>
            <a:pathLst>
              <a:path h="4237507" w="8458063">
                <a:moveTo>
                  <a:pt x="0" y="0"/>
                </a:moveTo>
                <a:lnTo>
                  <a:pt x="8458063" y="0"/>
                </a:lnTo>
                <a:lnTo>
                  <a:pt x="8458063" y="4237506"/>
                </a:lnTo>
                <a:lnTo>
                  <a:pt x="0" y="423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2082" y="1545749"/>
            <a:ext cx="464398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Setter Injection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1343" y="1028700"/>
            <a:ext cx="11747957" cy="8229600"/>
            <a:chOff x="0" y="0"/>
            <a:chExt cx="2784701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4701" cy="1950720"/>
            </a:xfrm>
            <a:custGeom>
              <a:avLst/>
              <a:gdLst/>
              <a:ahLst/>
              <a:cxnLst/>
              <a:rect r="r" b="b" t="t" l="l"/>
              <a:pathLst>
                <a:path h="1950720" w="2784701">
                  <a:moveTo>
                    <a:pt x="0" y="0"/>
                  </a:moveTo>
                  <a:lnTo>
                    <a:pt x="2784701" y="0"/>
                  </a:lnTo>
                  <a:lnTo>
                    <a:pt x="2784701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84701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296736" y="574034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7"/>
                </a:lnTo>
                <a:lnTo>
                  <a:pt x="0" y="65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823255" y="1423002"/>
            <a:ext cx="11124133" cy="2598120"/>
          </a:xfrm>
          <a:custGeom>
            <a:avLst/>
            <a:gdLst/>
            <a:ahLst/>
            <a:cxnLst/>
            <a:rect r="r" b="b" t="t" l="l"/>
            <a:pathLst>
              <a:path h="2598120" w="11124133">
                <a:moveTo>
                  <a:pt x="0" y="0"/>
                </a:moveTo>
                <a:lnTo>
                  <a:pt x="11124133" y="0"/>
                </a:lnTo>
                <a:lnTo>
                  <a:pt x="11124133" y="2598120"/>
                </a:lnTo>
                <a:lnTo>
                  <a:pt x="0" y="2598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23255" y="4238545"/>
            <a:ext cx="7319530" cy="2162945"/>
          </a:xfrm>
          <a:custGeom>
            <a:avLst/>
            <a:gdLst/>
            <a:ahLst/>
            <a:cxnLst/>
            <a:rect r="r" b="b" t="t" l="l"/>
            <a:pathLst>
              <a:path h="2162945" w="7319530">
                <a:moveTo>
                  <a:pt x="0" y="0"/>
                </a:moveTo>
                <a:lnTo>
                  <a:pt x="7319530" y="0"/>
                </a:lnTo>
                <a:lnTo>
                  <a:pt x="7319530" y="2162944"/>
                </a:lnTo>
                <a:lnTo>
                  <a:pt x="0" y="2162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23255" y="6705038"/>
            <a:ext cx="7772625" cy="2318151"/>
          </a:xfrm>
          <a:custGeom>
            <a:avLst/>
            <a:gdLst/>
            <a:ahLst/>
            <a:cxnLst/>
            <a:rect r="r" b="b" t="t" l="l"/>
            <a:pathLst>
              <a:path h="2318151" w="7772625">
                <a:moveTo>
                  <a:pt x="0" y="0"/>
                </a:moveTo>
                <a:lnTo>
                  <a:pt x="7772625" y="0"/>
                </a:lnTo>
                <a:lnTo>
                  <a:pt x="7772625" y="2318151"/>
                </a:lnTo>
                <a:lnTo>
                  <a:pt x="0" y="2318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2082" y="1545749"/>
            <a:ext cx="464398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Method Injection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296736" y="574034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7"/>
                </a:lnTo>
                <a:lnTo>
                  <a:pt x="0" y="65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51451" y="3933500"/>
            <a:ext cx="9067942" cy="1653728"/>
          </a:xfrm>
          <a:custGeom>
            <a:avLst/>
            <a:gdLst/>
            <a:ahLst/>
            <a:cxnLst/>
            <a:rect r="r" b="b" t="t" l="l"/>
            <a:pathLst>
              <a:path h="1653728" w="9067942">
                <a:moveTo>
                  <a:pt x="0" y="0"/>
                </a:moveTo>
                <a:lnTo>
                  <a:pt x="9067943" y="0"/>
                </a:lnTo>
                <a:lnTo>
                  <a:pt x="9067943" y="1653728"/>
                </a:lnTo>
                <a:lnTo>
                  <a:pt x="0" y="1653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643986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Interface Multiple Inheritance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296736" y="574034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7"/>
                </a:lnTo>
                <a:lnTo>
                  <a:pt x="0" y="65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65370" y="3785423"/>
            <a:ext cx="8240104" cy="1954923"/>
          </a:xfrm>
          <a:custGeom>
            <a:avLst/>
            <a:gdLst/>
            <a:ahLst/>
            <a:cxnLst/>
            <a:rect r="r" b="b" t="t" l="l"/>
            <a:pathLst>
              <a:path h="1954923" w="8240104">
                <a:moveTo>
                  <a:pt x="0" y="0"/>
                </a:moveTo>
                <a:lnTo>
                  <a:pt x="8240105" y="0"/>
                </a:lnTo>
                <a:lnTo>
                  <a:pt x="8240105" y="1954923"/>
                </a:lnTo>
                <a:lnTo>
                  <a:pt x="0" y="195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64398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Fields in Interfaces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028700"/>
            <a:ext cx="9147755" cy="8229600"/>
            <a:chOff x="0" y="0"/>
            <a:chExt cx="2168357" cy="1950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50720"/>
            </a:xfrm>
            <a:custGeom>
              <a:avLst/>
              <a:gdLst/>
              <a:ahLst/>
              <a:cxnLst/>
              <a:rect r="r" b="b" t="t" l="l"/>
              <a:pathLst>
                <a:path h="1950720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50720"/>
                  </a:lnTo>
                  <a:lnTo>
                    <a:pt x="0" y="19507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8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296736" y="574034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7"/>
                </a:lnTo>
                <a:lnTo>
                  <a:pt x="0" y="65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256360" y="3123999"/>
            <a:ext cx="8600809" cy="3675147"/>
          </a:xfrm>
          <a:custGeom>
            <a:avLst/>
            <a:gdLst/>
            <a:ahLst/>
            <a:cxnLst/>
            <a:rect r="r" b="b" t="t" l="l"/>
            <a:pathLst>
              <a:path h="3675147" w="8600809">
                <a:moveTo>
                  <a:pt x="0" y="0"/>
                </a:moveTo>
                <a:lnTo>
                  <a:pt x="8600809" y="0"/>
                </a:lnTo>
                <a:lnTo>
                  <a:pt x="8600809" y="3675147"/>
                </a:lnTo>
                <a:lnTo>
                  <a:pt x="0" y="3675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72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4643986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Bad Interface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4665344"/>
            <a:ext cx="4643986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Static Methods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2082" y="5444118"/>
            <a:ext cx="4643986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Private Methods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54584" y="0"/>
            <a:ext cx="11133416" cy="3429000"/>
            <a:chOff x="0" y="0"/>
            <a:chExt cx="263903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9032" cy="812800"/>
            </a:xfrm>
            <a:custGeom>
              <a:avLst/>
              <a:gdLst/>
              <a:ahLst/>
              <a:cxnLst/>
              <a:rect r="r" b="b" t="t" l="l"/>
              <a:pathLst>
                <a:path h="812800" w="2639032">
                  <a:moveTo>
                    <a:pt x="0" y="0"/>
                  </a:moveTo>
                  <a:lnTo>
                    <a:pt x="2639032" y="0"/>
                  </a:lnTo>
                  <a:lnTo>
                    <a:pt x="2639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3903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37354" y="3429000"/>
            <a:ext cx="9850646" cy="3429000"/>
            <a:chOff x="0" y="0"/>
            <a:chExt cx="233496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4968" cy="812800"/>
            </a:xfrm>
            <a:custGeom>
              <a:avLst/>
              <a:gdLst/>
              <a:ahLst/>
              <a:cxnLst/>
              <a:rect r="r" b="b" t="t" l="l"/>
              <a:pathLst>
                <a:path h="812800" w="2334968">
                  <a:moveTo>
                    <a:pt x="0" y="0"/>
                  </a:moveTo>
                  <a:lnTo>
                    <a:pt x="2334968" y="0"/>
                  </a:lnTo>
                  <a:lnTo>
                    <a:pt x="23349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349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4636" y="6858000"/>
            <a:ext cx="8363364" cy="3429000"/>
            <a:chOff x="0" y="0"/>
            <a:chExt cx="198242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2427" cy="812800"/>
            </a:xfrm>
            <a:custGeom>
              <a:avLst/>
              <a:gdLst/>
              <a:ahLst/>
              <a:cxnLst/>
              <a:rect r="r" b="b" t="t" l="l"/>
              <a:pathLst>
                <a:path h="812800" w="1982427">
                  <a:moveTo>
                    <a:pt x="0" y="0"/>
                  </a:moveTo>
                  <a:lnTo>
                    <a:pt x="1982427" y="0"/>
                  </a:lnTo>
                  <a:lnTo>
                    <a:pt x="198242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8242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37354" y="1053439"/>
            <a:ext cx="640916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EEF2F5"/>
                </a:solidFill>
                <a:latin typeface="Poppins"/>
              </a:rPr>
              <a:t>In OOP, everything is based on the concepts of objects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4636" y="4482439"/>
            <a:ext cx="6409167" cy="144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Poppins"/>
              </a:rPr>
              <a:t>Objects are units based on data(or state) and operations on data called methods(or behavior)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1496" y="5774042"/>
            <a:ext cx="557030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Object Oriented Programming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-2861667" y="-805804"/>
            <a:ext cx="8166327" cy="6636996"/>
          </a:xfrm>
          <a:custGeom>
            <a:avLst/>
            <a:gdLst/>
            <a:ahLst/>
            <a:cxnLst/>
            <a:rect r="r" b="b" t="t" l="l"/>
            <a:pathLst>
              <a:path h="6636996" w="8166327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62645" y="3259241"/>
            <a:ext cx="11762709" cy="4646086"/>
          </a:xfrm>
          <a:custGeom>
            <a:avLst/>
            <a:gdLst/>
            <a:ahLst/>
            <a:cxnLst/>
            <a:rect r="r" b="b" t="t" l="l"/>
            <a:pathLst>
              <a:path h="4646086" w="11762709">
                <a:moveTo>
                  <a:pt x="0" y="0"/>
                </a:moveTo>
                <a:lnTo>
                  <a:pt x="11762710" y="0"/>
                </a:lnTo>
                <a:lnTo>
                  <a:pt x="11762710" y="4646086"/>
                </a:lnTo>
                <a:lnTo>
                  <a:pt x="0" y="464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2082" y="1545749"/>
            <a:ext cx="12932129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Interface vs Abstract class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81917" y="1912899"/>
            <a:ext cx="46681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Thank you!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1811192" y="1427962"/>
            <a:ext cx="9143383" cy="7431077"/>
          </a:xfrm>
          <a:custGeom>
            <a:avLst/>
            <a:gdLst/>
            <a:ahLst/>
            <a:cxnLst/>
            <a:rect r="r" b="b" t="t" l="l"/>
            <a:pathLst>
              <a:path h="7431077" w="9143383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81917" y="9998267"/>
            <a:ext cx="9995383" cy="288733"/>
            <a:chOff x="0" y="0"/>
            <a:chExt cx="2632529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32529" cy="76045"/>
            </a:xfrm>
            <a:custGeom>
              <a:avLst/>
              <a:gdLst/>
              <a:ahLst/>
              <a:cxnLst/>
              <a:rect r="r" b="b" t="t" l="l"/>
              <a:pathLst>
                <a:path h="76045" w="2632529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32529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07989" y="2733940"/>
            <a:ext cx="5556563" cy="5882801"/>
          </a:xfrm>
          <a:custGeom>
            <a:avLst/>
            <a:gdLst/>
            <a:ahLst/>
            <a:cxnLst/>
            <a:rect r="r" b="b" t="t" l="l"/>
            <a:pathLst>
              <a:path h="5882801" w="5556563">
                <a:moveTo>
                  <a:pt x="0" y="0"/>
                </a:moveTo>
                <a:lnTo>
                  <a:pt x="5556563" y="0"/>
                </a:lnTo>
                <a:lnTo>
                  <a:pt x="5556563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00059" y="2712214"/>
            <a:ext cx="4773431" cy="5904527"/>
          </a:xfrm>
          <a:custGeom>
            <a:avLst/>
            <a:gdLst/>
            <a:ahLst/>
            <a:cxnLst/>
            <a:rect r="r" b="b" t="t" l="l"/>
            <a:pathLst>
              <a:path h="5904527" w="4773431">
                <a:moveTo>
                  <a:pt x="0" y="0"/>
                </a:moveTo>
                <a:lnTo>
                  <a:pt x="4773431" y="0"/>
                </a:lnTo>
                <a:lnTo>
                  <a:pt x="4773431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OOP vs Functional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12082" y="2645926"/>
            <a:ext cx="5066096" cy="6312258"/>
          </a:xfrm>
          <a:custGeom>
            <a:avLst/>
            <a:gdLst/>
            <a:ahLst/>
            <a:cxnLst/>
            <a:rect r="r" b="b" t="t" l="l"/>
            <a:pathLst>
              <a:path h="6312258" w="5066096">
                <a:moveTo>
                  <a:pt x="0" y="0"/>
                </a:moveTo>
                <a:lnTo>
                  <a:pt x="5066096" y="0"/>
                </a:lnTo>
                <a:lnTo>
                  <a:pt x="5066096" y="6312258"/>
                </a:lnTo>
                <a:lnTo>
                  <a:pt x="0" y="6312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2082" y="1545749"/>
            <a:ext cx="1129761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Benefits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4668" y="3573420"/>
            <a:ext cx="901515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breaking down a large complex application into smaller, manageable objects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34668" y="4986715"/>
            <a:ext cx="901515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if an object is not working properly, we can only focus fixing that object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34668" y="6745030"/>
            <a:ext cx="901515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more opportunity to reuse code in other applications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34668" y="8117336"/>
            <a:ext cx="901515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Light"/>
              </a:rPr>
              <a:t>less time building applications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360" y="0"/>
            <a:ext cx="8593640" cy="10287000"/>
            <a:chOff x="0" y="0"/>
            <a:chExt cx="203701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11" cy="2438400"/>
            </a:xfrm>
            <a:custGeom>
              <a:avLst/>
              <a:gdLst/>
              <a:ahLst/>
              <a:cxnLst/>
              <a:rect r="r" b="b" t="t" l="l"/>
              <a:pathLst>
                <a:path h="2438400" w="2037011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67384" y="4761924"/>
            <a:ext cx="5756467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A class is a blueprint for creating objects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6024361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1305676" y="5268621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52529" y="1761481"/>
            <a:ext cx="5927457" cy="5226473"/>
          </a:xfrm>
          <a:custGeom>
            <a:avLst/>
            <a:gdLst/>
            <a:ahLst/>
            <a:cxnLst/>
            <a:rect r="r" b="b" t="t" l="l"/>
            <a:pathLst>
              <a:path h="5226473" w="5927457">
                <a:moveTo>
                  <a:pt x="0" y="0"/>
                </a:moveTo>
                <a:lnTo>
                  <a:pt x="5927457" y="0"/>
                </a:lnTo>
                <a:lnTo>
                  <a:pt x="5927457" y="5226473"/>
                </a:lnTo>
                <a:lnTo>
                  <a:pt x="0" y="5226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93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67384" y="1982089"/>
            <a:ext cx="619191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Classes and Objects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7384" y="6361968"/>
            <a:ext cx="5756467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An object is an instance of a class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3520" y="8208247"/>
            <a:ext cx="5756467" cy="55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D181F"/>
                </a:solidFill>
                <a:latin typeface="Poppins"/>
              </a:rPr>
              <a:t>Car myCar = new Car();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4360" y="0"/>
            <a:ext cx="8593640" cy="10287000"/>
            <a:chOff x="0" y="0"/>
            <a:chExt cx="203701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011" cy="2438400"/>
            </a:xfrm>
            <a:custGeom>
              <a:avLst/>
              <a:gdLst/>
              <a:ahLst/>
              <a:cxnLst/>
              <a:rect r="r" b="b" t="t" l="l"/>
              <a:pathLst>
                <a:path h="2438400" w="2037011">
                  <a:moveTo>
                    <a:pt x="0" y="0"/>
                  </a:moveTo>
                  <a:lnTo>
                    <a:pt x="2037011" y="0"/>
                  </a:lnTo>
                  <a:lnTo>
                    <a:pt x="203701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701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67384" y="4761924"/>
            <a:ext cx="5756467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EEF2F5"/>
                </a:solidFill>
                <a:latin typeface="Poppins"/>
              </a:rPr>
              <a:t>What state and behavior can a class TV have?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6024361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1305676" y="5268621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6565688"/>
                </a:moveTo>
                <a:lnTo>
                  <a:pt x="9005307" y="6565688"/>
                </a:lnTo>
                <a:lnTo>
                  <a:pt x="9005307" y="0"/>
                </a:lnTo>
                <a:lnTo>
                  <a:pt x="0" y="0"/>
                </a:lnTo>
                <a:lnTo>
                  <a:pt x="0" y="656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94312" y="1908913"/>
            <a:ext cx="4814882" cy="5934622"/>
          </a:xfrm>
          <a:custGeom>
            <a:avLst/>
            <a:gdLst/>
            <a:ahLst/>
            <a:cxnLst/>
            <a:rect r="r" b="b" t="t" l="l"/>
            <a:pathLst>
              <a:path h="5934622" w="4814882">
                <a:moveTo>
                  <a:pt x="0" y="0"/>
                </a:moveTo>
                <a:lnTo>
                  <a:pt x="4814882" y="0"/>
                </a:lnTo>
                <a:lnTo>
                  <a:pt x="4814882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67384" y="1982089"/>
            <a:ext cx="619191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Question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12082" y="1545749"/>
            <a:ext cx="682851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Creating classes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2082" y="3722053"/>
            <a:ext cx="6669052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use Pascal naming convention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use nouns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create class members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create constructor/s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- create method/s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23810" y="1545749"/>
            <a:ext cx="682851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Creating objects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03543" y="3722053"/>
            <a:ext cx="6669052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Syntax: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Object objName = new Object();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DAF702-TZFQ</dc:identifier>
  <dcterms:modified xsi:type="dcterms:W3CDTF">2011-08-01T06:04:30Z</dcterms:modified>
  <cp:revision>1</cp:revision>
  <dc:title>ITP64 Chapter 2</dc:title>
</cp:coreProperties>
</file>